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14b7f49b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14b7f49b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14b7f49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14b7f49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GPU</a:t>
            </a:r>
            <a:endParaRPr/>
          </a:p>
          <a:p>
            <a:pPr indent="0" lvl="0" marL="0" rtl="0" algn="l">
              <a:spcBef>
                <a:spcPts val="0"/>
              </a:spcBef>
              <a:spcAft>
                <a:spcPts val="0"/>
              </a:spcAft>
              <a:buNone/>
            </a:pPr>
            <a:r>
              <a:rPr lang="en"/>
              <a:t>Deoldify - visualize: get_image_colorizer()</a:t>
            </a:r>
            <a:endParaRPr/>
          </a:p>
          <a:p>
            <a:pPr indent="0" lvl="0" marL="0" rtl="0" algn="l">
              <a:spcBef>
                <a:spcPts val="0"/>
              </a:spcBef>
              <a:spcAft>
                <a:spcPts val="0"/>
              </a:spcAft>
              <a:buNone/>
            </a:pPr>
            <a:r>
              <a:rPr lang="en"/>
              <a:t>Colorizer: DeOldify object;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f5f24446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3f5f24446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f5f24446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f5f24446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f5f24446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f5f24446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14b7f49b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14b7f49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f5f24446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f5f24446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32b8db22b9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2b8db22b9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f5f24446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f5f24446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f5f24446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3f5f24446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f5f2444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f5f2444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32b8db22b9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2b8db22b9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f5f24446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f5f24446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f5f24446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3f5f24446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32b8db22b9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32b8db22b9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167d6a3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167d6a3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32b8db22b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32b8db22b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3f5f24446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3f5f24446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3f5f24446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3f5f24446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32b8db22b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32b8db22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Generative Adversarial Networks (GANs) are a type of neural network architecture used in machine learning for generating new data that resembles a set of training data. GANs consist of two parts: a generator network that creates new data samples, and a discriminator network that tries to distinguish between real and generated data samples.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GAN Generative Adversarial Notebooks are notebooks that provide a way to learn and experiment with GANs. These notebooks usually include pre-built code and models for training and generating data using GANs, as well as examples and tutorials for understanding how GANs work and how to use them for specific applications such as image and text generation. In simple terms, GAN Generative Adversarial Notebooks are a tool for learning and experimenting with GANs in a user-friendly and accessible way.</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f5f24446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f5f24446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DeOldify, on the other hand, is a framework for restoring and colorizing old black-and-white photos and videos using deep learning algorithms. It can be used to automatically add color to black-and-white photos and videos, as well as to restore and enhance old photos and videos by removing noise and improving contrast and brightness. In simple terms, DeOldify can be used to bring old photos and videos back to life and make them look more vibrant and realistic.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3f5f24446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3f5f24446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GFPGAN stands for "Generative Feedback Progressive GAN" and it is a framework for upscaling low-resolution images to high-resolution ones using generative adversarial networks (GANs). In simple terms, GFPGAN can be used to improve the quality of low-resolution images by generating higher-quality versions of those images.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f5f24446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f5f24446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2b8db22b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32b8db22b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cloning and building GFPGAN and DeOldify libraries can help you get the most out of these powerful image and video enhancement frameworks, and customize them to your specific needs. We can customize them for specific case use, make sur ewe are using the latest features, and helps us with managing dependencies. The build process typically installs all the required dependencies and ensures that they are compatible with each other. This can save you a lot of time and effort compared to manually installing and managing dependencies.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2b8db22b9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2b8db22b9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rive.google.com/file/d/1tm-iu2mWTj-6J_QkktsNvM2r92cu8jo4/view" TargetMode="External"/><Relationship Id="rId4" Type="http://schemas.openxmlformats.org/officeDocument/2006/relationships/image" Target="../media/image11.jpg"/><Relationship Id="rId5" Type="http://schemas.openxmlformats.org/officeDocument/2006/relationships/hyperlink" Target="http://drive.google.com/file/d/1MQXgoGzOuf9hq3ezWpo69w3ZrkqaLDsm/view" TargetMode="External"/><Relationship Id="rId6"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Image and Video Restoration</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Anisah Thomas, Naomi Logan and Chayya Datta-Bellamy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9" name="Google Shape;139;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2"/>
          <p:cNvPicPr preferRelativeResize="0"/>
          <p:nvPr/>
        </p:nvPicPr>
        <p:blipFill>
          <a:blip r:embed="rId3">
            <a:alphaModFix/>
          </a:blip>
          <a:stretch>
            <a:fillRect/>
          </a:stretch>
        </p:blipFill>
        <p:spPr>
          <a:xfrm>
            <a:off x="274425" y="1017800"/>
            <a:ext cx="8807651" cy="316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DeOldify Libraries</a:t>
            </a:r>
            <a:endParaRPr/>
          </a:p>
        </p:txBody>
      </p:sp>
      <p:sp>
        <p:nvSpPr>
          <p:cNvPr id="146" name="Google Shape;146;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3"/>
          <p:cNvPicPr preferRelativeResize="0"/>
          <p:nvPr/>
        </p:nvPicPr>
        <p:blipFill>
          <a:blip r:embed="rId3">
            <a:alphaModFix/>
          </a:blip>
          <a:stretch>
            <a:fillRect/>
          </a:stretch>
        </p:blipFill>
        <p:spPr>
          <a:xfrm>
            <a:off x="311700" y="1017800"/>
            <a:ext cx="7106891" cy="4085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Upscale Images</a:t>
            </a:r>
            <a:endParaRPr/>
          </a:p>
        </p:txBody>
      </p:sp>
      <p:sp>
        <p:nvSpPr>
          <p:cNvPr id="153" name="Google Shape;153;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4"/>
          <p:cNvPicPr preferRelativeResize="0"/>
          <p:nvPr/>
        </p:nvPicPr>
        <p:blipFill>
          <a:blip r:embed="rId3">
            <a:alphaModFix/>
          </a:blip>
          <a:stretch>
            <a:fillRect/>
          </a:stretch>
        </p:blipFill>
        <p:spPr>
          <a:xfrm>
            <a:off x="3643284" y="0"/>
            <a:ext cx="3958683"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DeOldify</a:t>
            </a:r>
            <a:endParaRPr/>
          </a:p>
        </p:txBody>
      </p:sp>
      <p:sp>
        <p:nvSpPr>
          <p:cNvPr id="160" name="Google Shape;160;p2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5"/>
          <p:cNvPicPr preferRelativeResize="0"/>
          <p:nvPr/>
        </p:nvPicPr>
        <p:blipFill>
          <a:blip r:embed="rId3">
            <a:alphaModFix/>
          </a:blip>
          <a:stretch>
            <a:fillRect/>
          </a:stretch>
        </p:blipFill>
        <p:spPr>
          <a:xfrm>
            <a:off x="2609243" y="-36550"/>
            <a:ext cx="5551715"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Upscaling &amp; Colorizing Videos</a:t>
            </a:r>
            <a:endParaRPr/>
          </a:p>
        </p:txBody>
      </p:sp>
      <p:sp>
        <p:nvSpPr>
          <p:cNvPr id="167" name="Google Shape;167;p2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26"/>
          <p:cNvPicPr preferRelativeResize="0"/>
          <p:nvPr/>
        </p:nvPicPr>
        <p:blipFill>
          <a:blip r:embed="rId3">
            <a:alphaModFix/>
          </a:blip>
          <a:stretch>
            <a:fillRect/>
          </a:stretch>
        </p:blipFill>
        <p:spPr>
          <a:xfrm>
            <a:off x="1281100" y="1338263"/>
            <a:ext cx="6581775" cy="2466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4" name="Google Shape;174;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7"/>
          <p:cNvPicPr preferRelativeResize="0"/>
          <p:nvPr/>
        </p:nvPicPr>
        <p:blipFill>
          <a:blip r:embed="rId3">
            <a:alphaModFix/>
          </a:blip>
          <a:stretch>
            <a:fillRect/>
          </a:stretch>
        </p:blipFill>
        <p:spPr>
          <a:xfrm>
            <a:off x="1236350" y="64087"/>
            <a:ext cx="6594099" cy="5015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Upscale Images</a:t>
            </a:r>
            <a:endParaRPr/>
          </a:p>
        </p:txBody>
      </p:sp>
      <p:pic>
        <p:nvPicPr>
          <p:cNvPr id="186" name="Google Shape;186;p29"/>
          <p:cNvPicPr preferRelativeResize="0"/>
          <p:nvPr/>
        </p:nvPicPr>
        <p:blipFill>
          <a:blip r:embed="rId3">
            <a:alphaModFix/>
          </a:blip>
          <a:stretch>
            <a:fillRect/>
          </a:stretch>
        </p:blipFill>
        <p:spPr>
          <a:xfrm>
            <a:off x="3369179" y="858400"/>
            <a:ext cx="5232122" cy="408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Upscale Images</a:t>
            </a:r>
            <a:endParaRPr/>
          </a:p>
        </p:txBody>
      </p:sp>
      <p:pic>
        <p:nvPicPr>
          <p:cNvPr id="192" name="Google Shape;192;p30"/>
          <p:cNvPicPr preferRelativeResize="0"/>
          <p:nvPr/>
        </p:nvPicPr>
        <p:blipFill rotWithShape="1">
          <a:blip r:embed="rId3">
            <a:alphaModFix/>
          </a:blip>
          <a:srcRect b="1854" l="0" r="1380" t="0"/>
          <a:stretch/>
        </p:blipFill>
        <p:spPr>
          <a:xfrm>
            <a:off x="1834600" y="1159575"/>
            <a:ext cx="6900849" cy="3750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206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Upscale Images</a:t>
            </a:r>
            <a:endParaRPr/>
          </a:p>
        </p:txBody>
      </p:sp>
      <p:pic>
        <p:nvPicPr>
          <p:cNvPr id="198" name="Google Shape;198;p31"/>
          <p:cNvPicPr preferRelativeResize="0"/>
          <p:nvPr/>
        </p:nvPicPr>
        <p:blipFill>
          <a:blip r:embed="rId3">
            <a:alphaModFix/>
          </a:blip>
          <a:stretch>
            <a:fillRect/>
          </a:stretch>
        </p:blipFill>
        <p:spPr>
          <a:xfrm>
            <a:off x="152400" y="1028425"/>
            <a:ext cx="8839200" cy="37704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Goal</a:t>
            </a:r>
            <a:endParaRPr/>
          </a:p>
        </p:txBody>
      </p:sp>
      <p:sp>
        <p:nvSpPr>
          <p:cNvPr id="92" name="Google Shape;92;p14"/>
          <p:cNvSpPr txBox="1"/>
          <p:nvPr/>
        </p:nvSpPr>
        <p:spPr>
          <a:xfrm>
            <a:off x="3953275" y="1615325"/>
            <a:ext cx="4782300" cy="225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400">
                <a:solidFill>
                  <a:schemeClr val="lt1"/>
                </a:solidFill>
                <a:latin typeface="Roboto"/>
                <a:ea typeface="Roboto"/>
                <a:cs typeface="Roboto"/>
                <a:sym typeface="Roboto"/>
              </a:rPr>
              <a:t>Colorize and upscale old videos using deep learning to restore images and videos using Generative Adversarial Networks (GAN)</a:t>
            </a:r>
            <a:endParaRPr sz="2400">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Colorize Images</a:t>
            </a:r>
            <a:endParaRPr/>
          </a:p>
        </p:txBody>
      </p:sp>
      <p:pic>
        <p:nvPicPr>
          <p:cNvPr id="204" name="Google Shape;204;p32"/>
          <p:cNvPicPr preferRelativeResize="0"/>
          <p:nvPr/>
        </p:nvPicPr>
        <p:blipFill>
          <a:blip r:embed="rId3">
            <a:alphaModFix/>
          </a:blip>
          <a:stretch>
            <a:fillRect/>
          </a:stretch>
        </p:blipFill>
        <p:spPr>
          <a:xfrm>
            <a:off x="3191300" y="620375"/>
            <a:ext cx="5641000" cy="4407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Colorize Images</a:t>
            </a:r>
            <a:endParaRPr/>
          </a:p>
        </p:txBody>
      </p:sp>
      <p:pic>
        <p:nvPicPr>
          <p:cNvPr id="210" name="Google Shape;210;p33"/>
          <p:cNvPicPr preferRelativeResize="0"/>
          <p:nvPr/>
        </p:nvPicPr>
        <p:blipFill>
          <a:blip r:embed="rId3">
            <a:alphaModFix/>
          </a:blip>
          <a:stretch>
            <a:fillRect/>
          </a:stretch>
        </p:blipFill>
        <p:spPr>
          <a:xfrm>
            <a:off x="1081675" y="1017800"/>
            <a:ext cx="7750623" cy="3820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Colorize Images</a:t>
            </a:r>
            <a:endParaRPr/>
          </a:p>
        </p:txBody>
      </p:sp>
      <p:pic>
        <p:nvPicPr>
          <p:cNvPr id="216" name="Google Shape;216;p34"/>
          <p:cNvPicPr preferRelativeResize="0"/>
          <p:nvPr/>
        </p:nvPicPr>
        <p:blipFill>
          <a:blip r:embed="rId3">
            <a:alphaModFix/>
          </a:blip>
          <a:stretch>
            <a:fillRect/>
          </a:stretch>
        </p:blipFill>
        <p:spPr>
          <a:xfrm>
            <a:off x="152400" y="1170200"/>
            <a:ext cx="8839200" cy="37980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389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Upscale &amp; Colorized Image</a:t>
            </a:r>
            <a:endParaRPr/>
          </a:p>
        </p:txBody>
      </p:sp>
      <p:pic>
        <p:nvPicPr>
          <p:cNvPr id="222" name="Google Shape;222;p35"/>
          <p:cNvPicPr preferRelativeResize="0"/>
          <p:nvPr/>
        </p:nvPicPr>
        <p:blipFill>
          <a:blip r:embed="rId3">
            <a:alphaModFix/>
          </a:blip>
          <a:stretch>
            <a:fillRect/>
          </a:stretch>
        </p:blipFill>
        <p:spPr>
          <a:xfrm>
            <a:off x="582388" y="1099900"/>
            <a:ext cx="4791075" cy="3705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Upscaled &amp; Colorized Video</a:t>
            </a:r>
            <a:endParaRPr/>
          </a:p>
        </p:txBody>
      </p:sp>
      <p:sp>
        <p:nvSpPr>
          <p:cNvPr id="228" name="Google Shape;228;p3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9" name="Google Shape;229;p36" title="hawai-orchastra-short.mp4">
            <a:hlinkClick r:id="rId3"/>
          </p:cNvPr>
          <p:cNvPicPr preferRelativeResize="0"/>
          <p:nvPr/>
        </p:nvPicPr>
        <p:blipFill>
          <a:blip r:embed="rId4">
            <a:alphaModFix/>
          </a:blip>
          <a:stretch>
            <a:fillRect/>
          </a:stretch>
        </p:blipFill>
        <p:spPr>
          <a:xfrm>
            <a:off x="74338" y="1017800"/>
            <a:ext cx="4265574" cy="2399391"/>
          </a:xfrm>
          <a:prstGeom prst="rect">
            <a:avLst/>
          </a:prstGeom>
          <a:noFill/>
          <a:ln>
            <a:noFill/>
          </a:ln>
        </p:spPr>
      </p:pic>
      <p:pic>
        <p:nvPicPr>
          <p:cNvPr id="230" name="Google Shape;230;p36" title="hawai.mp4">
            <a:hlinkClick r:id="rId5"/>
          </p:cNvPr>
          <p:cNvPicPr preferRelativeResize="0"/>
          <p:nvPr/>
        </p:nvPicPr>
        <p:blipFill>
          <a:blip r:embed="rId6">
            <a:alphaModFix/>
          </a:blip>
          <a:stretch>
            <a:fillRect/>
          </a:stretch>
        </p:blipFill>
        <p:spPr>
          <a:xfrm>
            <a:off x="4779850" y="2449613"/>
            <a:ext cx="4364150" cy="2454826"/>
          </a:xfrm>
          <a:prstGeom prst="rect">
            <a:avLst/>
          </a:prstGeom>
          <a:noFill/>
          <a:ln>
            <a:noFill/>
          </a:ln>
        </p:spPr>
      </p:pic>
      <p:cxnSp>
        <p:nvCxnSpPr>
          <p:cNvPr id="231" name="Google Shape;231;p36"/>
          <p:cNvCxnSpPr/>
          <p:nvPr/>
        </p:nvCxnSpPr>
        <p:spPr>
          <a:xfrm>
            <a:off x="2217850" y="3407325"/>
            <a:ext cx="2834700" cy="269700"/>
          </a:xfrm>
          <a:prstGeom prst="curvedConnector3">
            <a:avLst>
              <a:gd fmla="val 26662" name="adj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37" name="Google Shape;237;p3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were able to successfully upscale and colorize images</a:t>
            </a:r>
            <a:endParaRPr/>
          </a:p>
          <a:p>
            <a:pPr indent="-342900" lvl="0" marL="457200" rtl="0" algn="l">
              <a:spcBef>
                <a:spcPts val="0"/>
              </a:spcBef>
              <a:spcAft>
                <a:spcPts val="0"/>
              </a:spcAft>
              <a:buSzPts val="1800"/>
              <a:buChar char="●"/>
            </a:pPr>
            <a:r>
              <a:rPr lang="en"/>
              <a:t>We also were able to successfully upscale and colorize a video</a:t>
            </a:r>
            <a:endParaRPr/>
          </a:p>
          <a:p>
            <a:pPr indent="-342900" lvl="0" marL="457200" rtl="0" algn="l">
              <a:spcBef>
                <a:spcPts val="0"/>
              </a:spcBef>
              <a:spcAft>
                <a:spcPts val="0"/>
              </a:spcAft>
              <a:buSzPts val="1800"/>
              <a:buChar char="●"/>
            </a:pPr>
            <a:r>
              <a:rPr lang="en"/>
              <a:t>We used GAN, DeOldify, and CFPGAN</a:t>
            </a:r>
            <a:endParaRPr/>
          </a:p>
          <a:p>
            <a:pPr indent="-342900" lvl="0" marL="457200" rtl="0" algn="l">
              <a:spcBef>
                <a:spcPts val="0"/>
              </a:spcBef>
              <a:spcAft>
                <a:spcPts val="0"/>
              </a:spcAft>
              <a:buSzPts val="1800"/>
              <a:buChar char="●"/>
            </a:pPr>
            <a:r>
              <a:rPr lang="en"/>
              <a:t>This code can be applied to helping to improve old images and let us see them in color and better resolution</a:t>
            </a:r>
            <a:endParaRPr/>
          </a:p>
          <a:p>
            <a:pPr indent="-342900" lvl="0" marL="457200" rtl="0" algn="l">
              <a:spcBef>
                <a:spcPts val="0"/>
              </a:spcBef>
              <a:spcAft>
                <a:spcPts val="0"/>
              </a:spcAft>
              <a:buSzPts val="1800"/>
              <a:buChar char="●"/>
            </a:pPr>
            <a:r>
              <a:rPr lang="en"/>
              <a:t>This code can also be used to improve old videos</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243" name="Google Shape;243;p38"/>
          <p:cNvSpPr txBox="1"/>
          <p:nvPr/>
        </p:nvSpPr>
        <p:spPr>
          <a:xfrm>
            <a:off x="690750" y="3007450"/>
            <a:ext cx="27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Dr. Erdi Kara</a:t>
            </a:r>
            <a:endParaRPr>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Background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Generative Adversarial Notebooks (GAN)</a:t>
            </a:r>
            <a:endParaRPr/>
          </a:p>
        </p:txBody>
      </p:sp>
      <p:sp>
        <p:nvSpPr>
          <p:cNvPr id="103" name="Google Shape;103;p16"/>
          <p:cNvSpPr txBox="1"/>
          <p:nvPr>
            <p:ph idx="1" type="body"/>
          </p:nvPr>
        </p:nvSpPr>
        <p:spPr>
          <a:xfrm>
            <a:off x="311700" y="1017800"/>
            <a:ext cx="8520600" cy="3339000"/>
          </a:xfrm>
          <a:prstGeom prst="rect">
            <a:avLst/>
          </a:prstGeom>
        </p:spPr>
        <p:txBody>
          <a:bodyPr anchorCtr="0" anchor="t" bIns="91425" lIns="91425" spcFirstLastPara="1" rIns="91425" wrap="square" tIns="91425">
            <a:noAutofit/>
          </a:bodyPr>
          <a:lstStyle/>
          <a:p>
            <a:pPr indent="-330200" lvl="0" marL="457200" rtl="0" algn="l">
              <a:spcBef>
                <a:spcPts val="1500"/>
              </a:spcBef>
              <a:spcAft>
                <a:spcPts val="0"/>
              </a:spcAft>
              <a:buClr>
                <a:srgbClr val="000000"/>
              </a:buClr>
              <a:buSzPts val="1600"/>
              <a:buChar char="●"/>
            </a:pPr>
            <a:r>
              <a:rPr lang="en" sz="1600">
                <a:solidFill>
                  <a:srgbClr val="000000"/>
                </a:solidFill>
              </a:rPr>
              <a:t>GANs are a type of artificial neural network architecture used for unsupervised machine learning.</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GANs consist of two neural networks: a generator network and a discriminator network.</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The generator network generates synthetic data samples that mimic the distribution of the training data.</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The discriminator network tries to differentiate between the synthetic data and the real training data.</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GANs have been used to generate realistic images, video, audio, and other types of data.</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GANs have also been used in applications such as data augmentation, image editing, and style transfer.</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DeOldify</a:t>
            </a:r>
            <a:endParaRPr/>
          </a:p>
        </p:txBody>
      </p:sp>
      <p:sp>
        <p:nvSpPr>
          <p:cNvPr id="109" name="Google Shape;109;p17"/>
          <p:cNvSpPr txBox="1"/>
          <p:nvPr>
            <p:ph idx="1" type="body"/>
          </p:nvPr>
        </p:nvSpPr>
        <p:spPr>
          <a:xfrm>
            <a:off x="311700" y="1017800"/>
            <a:ext cx="8520600" cy="3339000"/>
          </a:xfrm>
          <a:prstGeom prst="rect">
            <a:avLst/>
          </a:prstGeom>
        </p:spPr>
        <p:txBody>
          <a:bodyPr anchorCtr="0" anchor="t" bIns="91425" lIns="91425" spcFirstLastPara="1" rIns="91425" wrap="square" tIns="91425">
            <a:noAutofit/>
          </a:bodyPr>
          <a:lstStyle/>
          <a:p>
            <a:pPr indent="-317500" lvl="0" marL="457200" rtl="0" algn="l">
              <a:spcBef>
                <a:spcPts val="1500"/>
              </a:spcBef>
              <a:spcAft>
                <a:spcPts val="0"/>
              </a:spcAft>
              <a:buClr>
                <a:srgbClr val="000000"/>
              </a:buClr>
              <a:buSzPts val="1400"/>
              <a:buChar char="●"/>
            </a:pPr>
            <a:r>
              <a:rPr lang="en" sz="1400">
                <a:solidFill>
                  <a:srgbClr val="000000"/>
                </a:solidFill>
              </a:rPr>
              <a:t>DeOldify uses deep convolutional neural networks to colorize black and white images and videos.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The tool works by analyzing the grayscale values of an image or video and using a neural network to predict the corresponding color values for each pixel.</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DeOldify can produce high-quality colorizations that look natural and realistic.</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The tool can be customized to adjust the saturation, brightness, and other color parameters of the output.</a:t>
            </a: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DeOldify has been used to colorize historic photographs and videos, giving viewers a new perspective on the past.</a:t>
            </a:r>
            <a:endParaRPr b="1"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It uses a combination of deep convolutional neural networks (CNNs) and generative adversarial networks (GANs) to colorize grayscale images and videos.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The DeOldify model is trained on a large dataset of color images to learn the mapping between grayscale and color images.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To colorize an image, the grayscale input is first passed through a CNN to generate a colorization hint map.</a:t>
            </a:r>
            <a:endParaRPr sz="1400">
              <a:solidFill>
                <a:srgbClr val="000000"/>
              </a:solidFill>
            </a:endParaRPr>
          </a:p>
          <a:p>
            <a:pPr indent="0" lvl="0" marL="0" rtl="0" algn="l">
              <a:spcBef>
                <a:spcPts val="1500"/>
              </a:spcBef>
              <a:spcAft>
                <a:spcPts val="0"/>
              </a:spcAft>
              <a:buNone/>
            </a:pPr>
            <a:r>
              <a:t/>
            </a:r>
            <a:endParaRPr b="1" sz="1400">
              <a:solidFill>
                <a:srgbClr val="000000"/>
              </a:solidFill>
            </a:endParaRPr>
          </a:p>
          <a:p>
            <a:pPr indent="0" lvl="0" marL="0" rtl="0" algn="l">
              <a:spcBef>
                <a:spcPts val="0"/>
              </a:spcBef>
              <a:spcAft>
                <a:spcPts val="1200"/>
              </a:spcAft>
              <a:buNone/>
            </a:pPr>
            <a:r>
              <a:t/>
            </a:r>
            <a:endParaRPr sz="14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GFPGAN</a:t>
            </a:r>
            <a:endParaRPr/>
          </a:p>
        </p:txBody>
      </p:sp>
      <p:sp>
        <p:nvSpPr>
          <p:cNvPr id="115" name="Google Shape;115;p18"/>
          <p:cNvSpPr txBox="1"/>
          <p:nvPr>
            <p:ph idx="1" type="body"/>
          </p:nvPr>
        </p:nvSpPr>
        <p:spPr>
          <a:xfrm>
            <a:off x="311700" y="1017800"/>
            <a:ext cx="8520600" cy="33390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1500"/>
              </a:spcBef>
              <a:spcAft>
                <a:spcPts val="0"/>
              </a:spcAft>
              <a:buClr>
                <a:srgbClr val="000000"/>
              </a:buClr>
              <a:buSzPts val="1500"/>
              <a:buChar char="●"/>
            </a:pPr>
            <a:r>
              <a:rPr lang="en" sz="1500">
                <a:solidFill>
                  <a:srgbClr val="000000"/>
                </a:solidFill>
              </a:rPr>
              <a:t>GFPGAN is a deep learning-based project that enhances low-resolution images to higher resolution using Generative Adversarial Networks (GANs).</a:t>
            </a:r>
            <a:endParaRPr sz="1500">
              <a:solidFill>
                <a:srgbClr val="000000"/>
              </a:solidFill>
            </a:endParaRPr>
          </a:p>
          <a:p>
            <a:pPr indent="-323850" lvl="0" marL="457200" rtl="0" algn="l">
              <a:lnSpc>
                <a:spcPct val="105000"/>
              </a:lnSpc>
              <a:spcBef>
                <a:spcPts val="0"/>
              </a:spcBef>
              <a:spcAft>
                <a:spcPts val="0"/>
              </a:spcAft>
              <a:buClr>
                <a:srgbClr val="000000"/>
              </a:buClr>
              <a:buSzPts val="1500"/>
              <a:buChar char="●"/>
            </a:pPr>
            <a:r>
              <a:rPr lang="en" sz="1500">
                <a:solidFill>
                  <a:srgbClr val="000000"/>
                </a:solidFill>
              </a:rPr>
              <a:t>The model is trained on a dataset of high-resolution images and their corresponding low-resolution versions, using a combination of GANs and perceptual loss functions.</a:t>
            </a:r>
            <a:endParaRPr sz="1500">
              <a:solidFill>
                <a:srgbClr val="000000"/>
              </a:solidFill>
            </a:endParaRPr>
          </a:p>
          <a:p>
            <a:pPr indent="-323850" lvl="0" marL="457200" rtl="0" algn="l">
              <a:lnSpc>
                <a:spcPct val="105000"/>
              </a:lnSpc>
              <a:spcBef>
                <a:spcPts val="0"/>
              </a:spcBef>
              <a:spcAft>
                <a:spcPts val="0"/>
              </a:spcAft>
              <a:buClr>
                <a:srgbClr val="000000"/>
              </a:buClr>
              <a:buSzPts val="1500"/>
              <a:buChar char="●"/>
            </a:pPr>
            <a:r>
              <a:rPr lang="en" sz="1500">
                <a:solidFill>
                  <a:srgbClr val="000000"/>
                </a:solidFill>
              </a:rPr>
              <a:t>The GFPGAN model generates high-resolution images by taking a low-resolution input and upscaling it using a deep neural network.</a:t>
            </a:r>
            <a:endParaRPr sz="1500">
              <a:solidFill>
                <a:srgbClr val="000000"/>
              </a:solidFill>
            </a:endParaRPr>
          </a:p>
          <a:p>
            <a:pPr indent="-323850" lvl="0" marL="457200" rtl="0" algn="l">
              <a:lnSpc>
                <a:spcPct val="105000"/>
              </a:lnSpc>
              <a:spcBef>
                <a:spcPts val="0"/>
              </a:spcBef>
              <a:spcAft>
                <a:spcPts val="0"/>
              </a:spcAft>
              <a:buClr>
                <a:srgbClr val="000000"/>
              </a:buClr>
              <a:buSzPts val="1500"/>
              <a:buChar char="●"/>
            </a:pPr>
            <a:r>
              <a:rPr lang="en" sz="1500">
                <a:solidFill>
                  <a:srgbClr val="000000"/>
                </a:solidFill>
              </a:rPr>
              <a:t>During training, the generator network tries to produce high-resolution images that the discriminator cannot distinguish from real high-resolution images.</a:t>
            </a:r>
            <a:endParaRPr sz="1500">
              <a:solidFill>
                <a:srgbClr val="000000"/>
              </a:solidFill>
            </a:endParaRPr>
          </a:p>
          <a:p>
            <a:pPr indent="-323850" lvl="0" marL="457200" rtl="0" algn="l">
              <a:lnSpc>
                <a:spcPct val="105000"/>
              </a:lnSpc>
              <a:spcBef>
                <a:spcPts val="0"/>
              </a:spcBef>
              <a:spcAft>
                <a:spcPts val="0"/>
              </a:spcAft>
              <a:buClr>
                <a:srgbClr val="000000"/>
              </a:buClr>
              <a:buSzPts val="1500"/>
              <a:buChar char="●"/>
            </a:pPr>
            <a:r>
              <a:rPr lang="en" sz="1500">
                <a:solidFill>
                  <a:srgbClr val="000000"/>
                </a:solidFill>
              </a:rPr>
              <a:t>The discriminator network is trained to differentiate between real high-resolution images and the fake high-resolution images generated by the generator network.</a:t>
            </a:r>
            <a:endParaRPr sz="1500">
              <a:solidFill>
                <a:srgbClr val="000000"/>
              </a:solidFill>
            </a:endParaRPr>
          </a:p>
          <a:p>
            <a:pPr indent="-323850" lvl="0" marL="457200" rtl="0" algn="l">
              <a:lnSpc>
                <a:spcPct val="105000"/>
              </a:lnSpc>
              <a:spcBef>
                <a:spcPts val="0"/>
              </a:spcBef>
              <a:spcAft>
                <a:spcPts val="0"/>
              </a:spcAft>
              <a:buClr>
                <a:srgbClr val="000000"/>
              </a:buClr>
              <a:buSzPts val="1500"/>
              <a:buChar char="●"/>
            </a:pPr>
            <a:r>
              <a:rPr b="1" lang="en" sz="1500">
                <a:solidFill>
                  <a:srgbClr val="000000"/>
                </a:solidFill>
              </a:rPr>
              <a:t>GFPGAN can be used to enhance the resolution of a variety of low-resolution images, including photographs and video frames.</a:t>
            </a:r>
            <a:endParaRPr b="1" sz="1500">
              <a:solidFill>
                <a:srgbClr val="000000"/>
              </a:solidFill>
            </a:endParaRPr>
          </a:p>
          <a:p>
            <a:pPr indent="-323850" lvl="0" marL="457200" rtl="0" algn="l">
              <a:lnSpc>
                <a:spcPct val="105000"/>
              </a:lnSpc>
              <a:spcBef>
                <a:spcPts val="0"/>
              </a:spcBef>
              <a:spcAft>
                <a:spcPts val="0"/>
              </a:spcAft>
              <a:buClr>
                <a:srgbClr val="000000"/>
              </a:buClr>
              <a:buSzPts val="1500"/>
              <a:buChar char="●"/>
            </a:pPr>
            <a:r>
              <a:rPr lang="en" sz="1500">
                <a:solidFill>
                  <a:srgbClr val="000000"/>
                </a:solidFill>
              </a:rPr>
              <a:t>GFPGAN has been applied to a range of applications, such as video super-resolution, image restoration, and image enhancement.</a:t>
            </a:r>
            <a:endParaRPr sz="1500">
              <a:solidFill>
                <a:srgbClr val="000000"/>
              </a:solidFill>
            </a:endParaRPr>
          </a:p>
          <a:p>
            <a:pPr indent="0" lvl="0" marL="0" rtl="0" algn="l">
              <a:lnSpc>
                <a:spcPct val="105000"/>
              </a:lnSpc>
              <a:spcBef>
                <a:spcPts val="0"/>
              </a:spcBef>
              <a:spcAft>
                <a:spcPts val="1200"/>
              </a:spcAft>
              <a:buNone/>
            </a:pPr>
            <a:r>
              <a:t/>
            </a:r>
            <a:endParaRPr sz="21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Code Explanation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a:t>
            </a:r>
            <a:r>
              <a:rPr lang="en"/>
              <a:t>Explanation</a:t>
            </a:r>
            <a:r>
              <a:rPr lang="en"/>
              <a:t> </a:t>
            </a:r>
            <a:endParaRPr/>
          </a:p>
        </p:txBody>
      </p:sp>
      <p:sp>
        <p:nvSpPr>
          <p:cNvPr id="126" name="Google Shape;126;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Used Google Colab</a:t>
            </a:r>
            <a:endParaRPr/>
          </a:p>
          <a:p>
            <a:pPr indent="-342900" lvl="0" marL="457200" rtl="0" algn="l">
              <a:spcBef>
                <a:spcPts val="0"/>
              </a:spcBef>
              <a:spcAft>
                <a:spcPts val="0"/>
              </a:spcAft>
              <a:buSzPts val="1800"/>
              <a:buChar char="●"/>
            </a:pPr>
            <a:r>
              <a:rPr lang="en"/>
              <a:t>Clone and build GFPGAN and DeOldify Libraries</a:t>
            </a:r>
            <a:endParaRPr/>
          </a:p>
          <a:p>
            <a:pPr indent="-342900" lvl="0" marL="457200" rtl="0" algn="l">
              <a:spcBef>
                <a:spcPts val="0"/>
              </a:spcBef>
              <a:spcAft>
                <a:spcPts val="0"/>
              </a:spcAft>
              <a:buSzPts val="1800"/>
              <a:buChar char="●"/>
            </a:pPr>
            <a:r>
              <a:rPr lang="en"/>
              <a:t>Upscale Images</a:t>
            </a:r>
            <a:endParaRPr/>
          </a:p>
          <a:p>
            <a:pPr indent="-342900" lvl="0" marL="457200" rtl="0" algn="l">
              <a:spcBef>
                <a:spcPts val="0"/>
              </a:spcBef>
              <a:spcAft>
                <a:spcPts val="0"/>
              </a:spcAft>
              <a:buSzPts val="1800"/>
              <a:buChar char="●"/>
            </a:pPr>
            <a:r>
              <a:rPr lang="en"/>
              <a:t>Colorize Images</a:t>
            </a:r>
            <a:endParaRPr/>
          </a:p>
          <a:p>
            <a:pPr indent="-342900" lvl="0" marL="457200" rtl="0" algn="l">
              <a:spcBef>
                <a:spcPts val="0"/>
              </a:spcBef>
              <a:spcAft>
                <a:spcPts val="0"/>
              </a:spcAft>
              <a:buSzPts val="1800"/>
              <a:buChar char="●"/>
            </a:pPr>
            <a:r>
              <a:rPr lang="en"/>
              <a:t>Upscale with GFPGAN and colorize DeOldify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Clone and build GFPGAN </a:t>
            </a:r>
            <a:endParaRPr/>
          </a:p>
        </p:txBody>
      </p:sp>
      <p:sp>
        <p:nvSpPr>
          <p:cNvPr id="132" name="Google Shape;132;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1"/>
          <p:cNvPicPr preferRelativeResize="0"/>
          <p:nvPr/>
        </p:nvPicPr>
        <p:blipFill>
          <a:blip r:embed="rId3">
            <a:alphaModFix/>
          </a:blip>
          <a:stretch>
            <a:fillRect/>
          </a:stretch>
        </p:blipFill>
        <p:spPr>
          <a:xfrm>
            <a:off x="311700" y="1180850"/>
            <a:ext cx="8343900" cy="2952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